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2024.09.17.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2024.09.17.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rtl="0"/>
            <a:fld id="{AC147CA5-8111-45AE-9B05-D9A6C81BBAA8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1618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37C359-DF27-4DED-B813-888278E6A661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0799204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37C359-DF27-4DED-B813-888278E6A661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6013012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37C359-DF27-4DED-B813-888278E6A661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386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37C359-DF27-4DED-B813-888278E6A661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22895414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37C359-DF27-4DED-B813-888278E6A661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9194224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37C359-DF27-4DED-B813-888278E6A661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2883027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830A2F-441A-4C6B-8901-0E194814952D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552810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E32974B-2B19-40AC-84BB-BA36E411FE01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93749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F7AADA-0BD8-437B-84BE-C54CA0ADC6AF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4417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0767B0-9ED3-4B9D-A252-FD1B38CD3793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22065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37C359-DF27-4DED-B813-888278E6A661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8662913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966CB2-118E-4FFF-8EC5-0F05DE2F796E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01860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E60938-B536-4F57-A3DD-74058453FF82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68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682068-D143-4750-A70D-E55498E9D436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04369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733863-B308-441B-8734-C0AA5BFA4835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07335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DD26CA7-8534-4571-93A1-2E1E4064359A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0646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2024.09.17.</a:t>
            </a:fld>
            <a:endParaRPr lang="hu-H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107865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r>
              <a:rPr lang="hu-HU" sz="3600" dirty="0"/>
              <a:t>Mesterséges Intelligencia (MI</a:t>
            </a: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hu-HU" sz="1800" dirty="0"/>
              <a:t>) Hogyan működik és milyen hatása van?</a:t>
            </a:r>
            <a:endParaRPr lang="hu-HU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734D40-865A-4626-A553-13412005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i="1" dirty="0">
                <a:solidFill>
                  <a:schemeClr val="tx2">
                    <a:lumMod val="75000"/>
                  </a:schemeClr>
                </a:solidFill>
              </a:rPr>
              <a:t>Bevezetés a mesterséges intelligenciába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4BDD47-8AB6-41B3-88E4-64EED73A4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544614" cy="3541714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A mesterséges intelligencia (MI) célja, hogy gépek "intelligens" feladatokat oldjanak meg.</a:t>
            </a:r>
          </a:p>
          <a:p>
            <a:r>
              <a:rPr lang="hu-HU" dirty="0"/>
              <a:t>Ezek a feladatok általában emberi képességeket utánoznak, mint pl. a tanulás, döntéshozás és problémamegoldás.</a:t>
            </a:r>
          </a:p>
          <a:p>
            <a:r>
              <a:rPr lang="hu-HU" dirty="0"/>
              <a:t>Az MI napjaink technológiai fejlődésének egyik központi eleme.</a:t>
            </a:r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E34B03D-AFBC-4F45-9F22-1FDCE7D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720" y="2001475"/>
            <a:ext cx="3770851" cy="3770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409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BD97C8-6BDE-46DA-8ED9-70ECF1B2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u-HU" i="1" dirty="0">
                <a:solidFill>
                  <a:schemeClr val="tx2">
                    <a:lumMod val="75000"/>
                  </a:schemeClr>
                </a:solidFill>
              </a:rPr>
              <a:t>Az MI típusai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803970-F192-4701-AB82-8522636C34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34675" y="2556102"/>
            <a:ext cx="551273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Szűk (</a:t>
            </a:r>
            <a:r>
              <a:rPr kumimoji="0" lang="hu-HU" altLang="hu-H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Narrow</a:t>
            </a: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MI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Csak egy meghatározott feladat elvégzésére képes, pl. arcfelismerés vagy fordítás.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Általános (General) MI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Olyan rendszerek, amelyek bármilyen intellektuális feladatot el tudnának végezni (még fejlesztés alatt).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Szuperintelligens MI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Elméleti koncepció, amikor az MI messze túlszárnyalja az emberi intelligenciát.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B30C08A-C84E-4A7F-9BE1-F1A06C57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357803"/>
            <a:ext cx="3770152" cy="37701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65786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264E9A-C174-446C-9170-1E39C95F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i="1" dirty="0">
                <a:solidFill>
                  <a:schemeClr val="tx2">
                    <a:lumMod val="75000"/>
                  </a:schemeClr>
                </a:solidFill>
              </a:rPr>
              <a:t>Hogyan tanul egy MI?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9C1336-F709-4BAE-967A-71806DA620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Gépi tanulás (Machine Learning)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Adatok alapján tanulás, mintázatokat talál, majd döntéseket hoz. Algoritmusok segítik ebben.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Mélytanulás (Deep Learning)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Az MI egy mesterséges neurális hálózatot használ, ami az emberi agyhoz hasonlóan dolgozza fel az információkat.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Felügyelt tanulás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Címkézett adatokkal való tanulás, ahol a helyes válaszokat az adatokhoz adják.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Nem felügyelt tanulás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Az MI címkézetlen adatokból próbál összefüggéseket találni. </a:t>
            </a:r>
          </a:p>
        </p:txBody>
      </p:sp>
    </p:spTree>
    <p:extLst>
      <p:ext uri="{BB962C8B-B14F-4D97-AF65-F5344CB8AC3E}">
        <p14:creationId xmlns:p14="http://schemas.microsoft.com/office/powerpoint/2010/main" val="918315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D1786B-54CA-4A12-9210-6F04E05A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5513"/>
            <a:ext cx="9905998" cy="1478570"/>
          </a:xfrm>
        </p:spPr>
        <p:txBody>
          <a:bodyPr/>
          <a:lstStyle/>
          <a:p>
            <a:pPr algn="ctr"/>
            <a:r>
              <a:rPr lang="hu-HU" i="1" dirty="0">
                <a:solidFill>
                  <a:schemeClr val="tx2">
                    <a:lumMod val="75000"/>
                  </a:schemeClr>
                </a:solidFill>
              </a:rPr>
              <a:t>Algoritmusok és adatok szerepe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F438B9-0B3B-45CF-B98E-0CFF72E74B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70586" y="1459904"/>
            <a:ext cx="841364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Algoritmusok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Az MI programok alapját képező szabályrendszerek. Ezek határozzák meg, hogyan elemzi a gép az adatokat.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Adatok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Minél több és minél tisztább adat áll rendelkezésre, annál pontosabb lesz az MI.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Big Data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Az MI rendszerek nagy mennyiségű adatot dolgoznak fel a pontosság érdekében.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640D956-4F95-4D9C-86A6-882A87D36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116" y="3789352"/>
            <a:ext cx="2898587" cy="2898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587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AA2D4E-92CC-4C1D-A8B8-67ADEBB3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i="1" dirty="0">
                <a:solidFill>
                  <a:schemeClr val="tx2">
                    <a:lumMod val="75000"/>
                  </a:schemeClr>
                </a:solidFill>
              </a:rPr>
              <a:t>MI a mindennapjainkban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171226-AF4C-4B3A-AFA6-A4EC827357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Önvezető autók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Szenzorok és MI algoritmusok segítségével vezetik magukat, felismerik az utat, akadályokat és közlekedési szabályokat.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Digitális asszisztensek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Siri, Google Assistant és Alexa természetes nyelvi feldolgozás segítségével válaszolnak kérdésekre.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Orvosi diagnosztika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Az MI gyorsabban és pontosabban elemezhet orvosi képeket és adatok alapján javasol diagnózist. </a:t>
            </a:r>
          </a:p>
        </p:txBody>
      </p:sp>
    </p:spTree>
    <p:extLst>
      <p:ext uri="{BB962C8B-B14F-4D97-AF65-F5344CB8AC3E}">
        <p14:creationId xmlns:p14="http://schemas.microsoft.com/office/powerpoint/2010/main" val="165276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E0F76C-712A-44FE-9F1A-4DD9D3E6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i="1" dirty="0">
                <a:solidFill>
                  <a:schemeClr val="tx2">
                    <a:lumMod val="75000"/>
                  </a:schemeClr>
                </a:solidFill>
              </a:rPr>
              <a:t>Etikai és társadalmi kérdések az MI-vel kapcsolatban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0BC070-0FCA-4D5C-BD97-D704F0CBE1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2866182"/>
            <a:ext cx="578789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Munkahelyek jövője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Az automatizálás számos szakmát átalakít, potenciálisan munkahelyek megszűnésével járhat.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Adatvédelem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Az MI nagy mennyiségű személyes adatot használ, így felmerül a kérdés: hogyan biztosítható a magánélet védelme?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Befogultság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 az MI rendszereket elfogult adatokkal tanítják, döntéseik is elfogultak lehetnek.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48D0CBA-D1E0-428B-B737-E2A2D720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195" y="2428882"/>
            <a:ext cx="3182923" cy="31829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3538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B2522A-7655-4755-A4F8-9DCE7418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i="1" dirty="0">
                <a:solidFill>
                  <a:schemeClr val="tx2">
                    <a:lumMod val="75000"/>
                  </a:schemeClr>
                </a:solidFill>
              </a:rPr>
              <a:t>A mesterséges intelligencia jövője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90950A-4601-4354-8874-4B069129FC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Általános MI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kutatók azon dolgoznak, hogy létrehozzanak egy rendszert, ami bármilyen intellektuális feladatot el tud végezni.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Mesterséges szuperintelligencia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Lehetséges jövőbeli állapot, ahol az MI sokkal intelligensebb lesz az embernél.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Kutatások és innovációk</a:t>
            </a: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Új technikák és algoritmusok folyamatosan fejlődnek, hogy az MI jobb és biztonságosabb legyen. </a:t>
            </a:r>
          </a:p>
        </p:txBody>
      </p:sp>
    </p:spTree>
    <p:extLst>
      <p:ext uri="{BB962C8B-B14F-4D97-AF65-F5344CB8AC3E}">
        <p14:creationId xmlns:p14="http://schemas.microsoft.com/office/powerpoint/2010/main" val="342434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743F06-C03C-46C9-BE75-C8E412CB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600" u="sng" dirty="0"/>
              <a:t>Összegzés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659063-F8F7-4578-942A-87DD2F0FC6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25720" y="2531202"/>
            <a:ext cx="9737384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MI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az emberi intelligencia utánzására képes rendszerek összessége.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Hasznos a mindennapi élet számos területén, de odafigyelést igényelnek az 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etikai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és 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társadalmi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kérdések.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MI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gyors fejlődése új lehetőségeket, de új 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kihívásokat</a:t>
            </a:r>
            <a:r>
              <a:rPr kumimoji="0" lang="hu-HU" altLang="hu-H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hoz. </a:t>
            </a:r>
          </a:p>
        </p:txBody>
      </p:sp>
    </p:spTree>
    <p:extLst>
      <p:ext uri="{BB962C8B-B14F-4D97-AF65-F5344CB8AC3E}">
        <p14:creationId xmlns:p14="http://schemas.microsoft.com/office/powerpoint/2010/main" val="19493561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elements/1.1/"/>
    <ds:schemaRef ds:uri="http://purl.org/dc/terms/"/>
    <ds:schemaRef ds:uri="http://purl.org/dc/dcmitype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465</Words>
  <Application>Microsoft Office PowerPoint</Application>
  <PresentationFormat>Szélesvásznú</PresentationFormat>
  <Paragraphs>37</Paragraphs>
  <Slides>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Áramkör</vt:lpstr>
      <vt:lpstr>Mesterséges Intelligencia (MI</vt:lpstr>
      <vt:lpstr>Bevezetés a mesterséges intelligenciába</vt:lpstr>
      <vt:lpstr>Az MI típusai</vt:lpstr>
      <vt:lpstr>Hogyan tanul egy MI?</vt:lpstr>
      <vt:lpstr>Algoritmusok és adatok szerepe</vt:lpstr>
      <vt:lpstr>MI a mindennapjainkban</vt:lpstr>
      <vt:lpstr>Etikai és társadalmi kérdések az MI-vel kapcsolatban</vt:lpstr>
      <vt:lpstr>A mesterséges intelligencia jövője</vt:lpstr>
      <vt:lpstr>Összegzés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2024-09-17T06:13:53Z</dcterms:created>
  <dcterms:modified xsi:type="dcterms:W3CDTF">2024-09-17T06:36:42Z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